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9"/>
  </p:notesMasterIdLst>
  <p:handoutMasterIdLst>
    <p:handoutMasterId r:id="rId10"/>
  </p:handoutMasterIdLst>
  <p:sldIdLst>
    <p:sldId id="391" r:id="rId2"/>
    <p:sldId id="377" r:id="rId3"/>
    <p:sldId id="400" r:id="rId4"/>
    <p:sldId id="380" r:id="rId5"/>
    <p:sldId id="379" r:id="rId6"/>
    <p:sldId id="381" r:id="rId7"/>
    <p:sldId id="401" r:id="rId8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7" pos="2880" userDrawn="1">
          <p15:clr>
            <a:srgbClr val="A4A3A4"/>
          </p15:clr>
        </p15:guide>
        <p15:guide id="8" orient="horz" pos="1620">
          <p15:clr>
            <a:srgbClr val="A4A3A4"/>
          </p15:clr>
        </p15:guide>
        <p15:guide id="9" pos="2881">
          <p15:clr>
            <a:srgbClr val="A4A3A4"/>
          </p15:clr>
        </p15:guide>
        <p15:guide id="10" pos="55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Дацюк ОА" initials="Дацюк ОА" lastIdx="5" clrIdx="0"/>
  <p:cmAuthor id="1" name="Дацюк Оксана Алексеевна" initials="ДОА" lastIdx="2" clrIdx="1">
    <p:extLst>
      <p:ext uri="{19B8F6BF-5375-455C-9EA6-DF929625EA0E}">
        <p15:presenceInfo xmlns:p15="http://schemas.microsoft.com/office/powerpoint/2012/main" userId="S::OADatsyuk@fck.pptrf.ru::6d911afa-de9a-4e54-a882-e21a1a0a59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86C8"/>
    <a:srgbClr val="A6A6A6"/>
    <a:srgbClr val="00A0DC"/>
    <a:srgbClr val="63666A"/>
    <a:srgbClr val="CA3568"/>
    <a:srgbClr val="0073CF"/>
    <a:srgbClr val="1E85C7"/>
    <a:srgbClr val="000000"/>
    <a:srgbClr val="E8496D"/>
    <a:srgbClr val="1B68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60" autoAdjust="0"/>
    <p:restoredTop sz="96357" autoAdjust="0"/>
  </p:normalViewPr>
  <p:slideViewPr>
    <p:cSldViewPr snapToGrid="0" showGuides="1">
      <p:cViewPr varScale="1">
        <p:scale>
          <a:sx n="140" d="100"/>
          <a:sy n="140" d="100"/>
        </p:scale>
        <p:origin x="996" y="120"/>
      </p:cViewPr>
      <p:guideLst>
        <p:guide pos="2880"/>
        <p:guide orient="horz" pos="1620"/>
        <p:guide pos="2881"/>
        <p:guide pos="55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7" d="100"/>
          <a:sy n="87" d="100"/>
        </p:scale>
        <p:origin x="2100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Диаграмма динамики изменения основного результата, </a:t>
            </a:r>
          </a:p>
          <a:p>
            <a:pPr>
              <a:defRPr/>
            </a:pPr>
            <a:r>
              <a:rPr lang="ru-RU" dirty="0" err="1"/>
              <a:t>Ед.изм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07D-43CC-84B8-7568CB0E8E5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до</c:v>
                </c:pt>
                <c:pt idx="2">
                  <c:v>после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30</c:v>
                </c:pt>
                <c:pt idx="1">
                  <c:v>30</c:v>
                </c:pt>
                <c:pt idx="2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7D-43CC-84B8-7568CB0E8E5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до</c:v>
                </c:pt>
                <c:pt idx="2">
                  <c:v>после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7D-43CC-84B8-7568CB0E8E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00"/>
        <c:axId val="1546705696"/>
        <c:axId val="1633667168"/>
      </c:barChart>
      <c:lineChart>
        <c:grouping val="standard"/>
        <c:varyColors val="0"/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Lbl>
              <c:idx val="1"/>
              <c:layout>
                <c:manualLayout>
                  <c:x val="-5.7440715016688279E-2"/>
                  <c:y val="-0.273050628585301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280-4E40-A104-F24DFC6DE2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до</c:v>
                </c:pt>
                <c:pt idx="2">
                  <c:v>после</c:v>
                </c:pt>
              </c:strCache>
            </c:strRef>
          </c:cat>
          <c:val>
            <c:numRef>
              <c:f>Лист1!$D$2:$D$4</c:f>
              <c:numCache>
                <c:formatCode>0%</c:formatCode>
                <c:ptCount val="3"/>
                <c:pt idx="1">
                  <c:v>0.66666666666666663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07D-43CC-84B8-7568CB0E8E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2245072"/>
        <c:axId val="1677100496"/>
      </c:lineChart>
      <c:catAx>
        <c:axId val="1546705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33667168"/>
        <c:crosses val="autoZero"/>
        <c:auto val="1"/>
        <c:lblAlgn val="ctr"/>
        <c:lblOffset val="100"/>
        <c:noMultiLvlLbl val="0"/>
      </c:catAx>
      <c:valAx>
        <c:axId val="16336671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546705696"/>
        <c:crosses val="autoZero"/>
        <c:crossBetween val="between"/>
      </c:valAx>
      <c:valAx>
        <c:axId val="1677100496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52245072"/>
        <c:crosses val="max"/>
        <c:crossBetween val="between"/>
      </c:valAx>
      <c:catAx>
        <c:axId val="17522450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7710049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BF1F0BC-44F1-403B-A0C2-2940A59F436B}" type="datetimeFigureOut">
              <a:rPr lang="ru-RU"/>
              <a:pPr>
                <a:defRPr/>
              </a:pPr>
              <a:t>06.04.2021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0A28900-B483-4F9E-ABE4-63AC8ACE09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897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ED2BD2A-0D7B-4CBD-B717-6438AEFC8B6C}" type="datetimeFigureOut">
              <a:rPr lang="ru-RU"/>
              <a:pPr>
                <a:defRPr/>
              </a:pPr>
              <a:t>06.04.2021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3C44EF1-BA2A-4711-9682-10147DCA45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2370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C44EF1-BA2A-4711-9682-10147DCA456E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747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C44EF1-BA2A-4711-9682-10147DCA456E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7867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C44EF1-BA2A-4711-9682-10147DCA456E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006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C44EF1-BA2A-4711-9682-10147DCA456E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476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C44EF1-BA2A-4711-9682-10147DCA456E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4162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C44EF1-BA2A-4711-9682-10147DCA456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2623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 bwMode="auto">
          <a:xfrm>
            <a:off x="5641975" y="5166"/>
            <a:ext cx="3502025" cy="5138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682" y="478466"/>
            <a:ext cx="3859213" cy="61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8844" y="637579"/>
            <a:ext cx="2808288" cy="29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"/>
          <p:cNvSpPr>
            <a:spLocks noGrp="1" noChangeArrowheads="1"/>
          </p:cNvSpPr>
          <p:nvPr>
            <p:ph type="ctrTitle"/>
          </p:nvPr>
        </p:nvSpPr>
        <p:spPr bwMode="gray">
          <a:xfrm>
            <a:off x="402682" y="2560209"/>
            <a:ext cx="4924172" cy="3416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FontTx/>
              <a:buNone/>
              <a:defRPr sz="18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ru-RU" noProof="0" dirty="0"/>
              <a:t>Образец заголовка</a:t>
            </a:r>
          </a:p>
        </p:txBody>
      </p:sp>
      <p:sp>
        <p:nvSpPr>
          <p:cNvPr id="14" name="Subtitle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402682" y="3436144"/>
            <a:ext cx="4934070" cy="234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20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ru-RU" noProof="0" dirty="0"/>
              <a:t>Образец подзаголовка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402682" y="4650582"/>
            <a:ext cx="19440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75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ru-RU" dirty="0"/>
              <a:t>22.04.2019</a:t>
            </a: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5554663" y="5166"/>
            <a:ext cx="87312" cy="5143500"/>
          </a:xfrm>
          <a:prstGeom prst="rect">
            <a:avLst/>
          </a:prstGeom>
          <a:solidFill>
            <a:srgbClr val="A9A9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A0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606626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67363" y="-10104"/>
            <a:ext cx="3576637" cy="515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12">
            <a:extLst>
              <a:ext uri="{FF2B5EF4-FFF2-40B4-BE49-F238E27FC236}">
                <a16:creationId xmlns:a16="http://schemas.microsoft.com/office/drawing/2014/main" id="{27D5DF4E-AF1B-EB46-8B65-932C60C6A9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682" y="478466"/>
            <a:ext cx="3859213" cy="61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567363" y="0"/>
            <a:ext cx="92075" cy="5143500"/>
          </a:xfrm>
          <a:prstGeom prst="rect">
            <a:avLst/>
          </a:prstGeom>
          <a:solidFill>
            <a:srgbClr val="00A0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A0DC"/>
              </a:solidFill>
            </a:endParaRPr>
          </a:p>
        </p:txBody>
      </p:sp>
      <p:sp>
        <p:nvSpPr>
          <p:cNvPr id="22" name="Title"/>
          <p:cNvSpPr>
            <a:spLocks noGrp="1" noChangeArrowheads="1"/>
          </p:cNvSpPr>
          <p:nvPr>
            <p:ph type="ctrTitle"/>
          </p:nvPr>
        </p:nvSpPr>
        <p:spPr bwMode="gray">
          <a:xfrm>
            <a:off x="402264" y="2563342"/>
            <a:ext cx="4864711" cy="3416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FontTx/>
              <a:buNone/>
              <a:defRPr sz="18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ru-RU" noProof="0" dirty="0"/>
              <a:t>Образец заголовка</a:t>
            </a:r>
          </a:p>
        </p:txBody>
      </p:sp>
      <p:sp>
        <p:nvSpPr>
          <p:cNvPr id="23" name="Subtitle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402264" y="3436144"/>
            <a:ext cx="4864711" cy="234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20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ru-RU" noProof="0" dirty="0"/>
              <a:t>Образец подзаголовка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263" y="4650582"/>
            <a:ext cx="20574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75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022C699-E247-4ABB-AE6C-0A0F112E5204}" type="datetime1">
              <a:rPr lang="ru-RU" smtClean="0"/>
              <a:pPr>
                <a:defRPr/>
              </a:pPr>
              <a:t>06.04.2021</a:t>
            </a:fld>
            <a:endParaRPr lang="ru-RU" dirty="0"/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F7D477FE-B47B-A94B-ABFB-36030AB5F5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8844" y="637579"/>
            <a:ext cx="2808288" cy="29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9276795"/>
      </p:ext>
    </p:extLst>
  </p:cSld>
  <p:clrMapOvr>
    <a:masterClrMapping/>
  </p:clrMapOvr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9" y="114300"/>
            <a:ext cx="6091236" cy="438790"/>
          </a:xfrm>
        </p:spPr>
        <p:txBody>
          <a:bodyPr/>
          <a:lstStyle>
            <a:lvl1pPr>
              <a:defRPr sz="2400"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95289" y="627459"/>
            <a:ext cx="8335962" cy="4158853"/>
          </a:xfrm>
        </p:spPr>
        <p:txBody>
          <a:bodyPr anchor="ctr"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1200" kern="120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1…………………………………………………………………………………………………………….. 1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2 …………………………………………………………………………………………………………... 2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3…………………………………………………………………………………………………………….. 3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4 ……………………………………………………………………………………………………………. 4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5 ……………………………………………………………………………………………………………. 5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6……………………………………………………………………………………………………………… 6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7 ……………………………………………………………………………………………………………. 7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F7D477FE-B47B-A94B-ABFB-36030AB5F5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7852" y="205858"/>
            <a:ext cx="2506098" cy="265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57397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9" y="114300"/>
            <a:ext cx="8329611" cy="436039"/>
          </a:xfrm>
        </p:spPr>
        <p:txBody>
          <a:bodyPr/>
          <a:lstStyle>
            <a:lvl1pPr>
              <a:defRPr sz="2400" b="0"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9" y="642152"/>
            <a:ext cx="8335962" cy="4150114"/>
          </a:xfrm>
        </p:spPr>
        <p:txBody>
          <a:bodyPr>
            <a:no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000000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22233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 bwMode="auto">
          <a:xfrm>
            <a:off x="0" y="5166"/>
            <a:ext cx="3502025" cy="5138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414713" y="0"/>
            <a:ext cx="87312" cy="5143500"/>
          </a:xfrm>
          <a:prstGeom prst="rect">
            <a:avLst/>
          </a:prstGeom>
          <a:solidFill>
            <a:srgbClr val="A9A9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A0D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14713" y="0"/>
            <a:ext cx="87312" cy="5143500"/>
          </a:xfrm>
          <a:prstGeom prst="rect">
            <a:avLst/>
          </a:prstGeom>
          <a:solidFill>
            <a:srgbClr val="A9A9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A0D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20" y="2571750"/>
            <a:ext cx="4799330" cy="321682"/>
          </a:xfrm>
        </p:spPr>
        <p:txBody>
          <a:bodyPr anchor="b"/>
          <a:lstStyle>
            <a:lvl1pPr>
              <a:defRPr sz="2400"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43703" y="3056709"/>
            <a:ext cx="4805010" cy="17296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02376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с маркер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90" y="114301"/>
            <a:ext cx="8335961" cy="432197"/>
          </a:xfrm>
        </p:spPr>
        <p:txBody>
          <a:bodyPr/>
          <a:lstStyle>
            <a:lvl1pPr>
              <a:defRPr sz="2400"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4019" y="621712"/>
            <a:ext cx="8335962" cy="2082300"/>
          </a:xfrm>
        </p:spPr>
        <p:txBody>
          <a:bodyPr>
            <a:normAutofit/>
          </a:bodyPr>
          <a:lstStyle>
            <a:lvl1pPr marL="257175" indent="-257175" algn="l">
              <a:buFontTx/>
              <a:buBlip>
                <a:blip r:embed="rId2"/>
              </a:buBlip>
              <a:defRPr sz="1600"/>
            </a:lvl1pPr>
            <a:lvl2pPr marL="557213" marR="0" indent="-21431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200"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113" indent="-214313" algn="l">
              <a:buFontTx/>
              <a:buBlip>
                <a:blip r:embed="rId2"/>
              </a:buBlip>
              <a:defRPr sz="1050"/>
            </a:lvl3pPr>
            <a:lvl4pPr marL="1243013" indent="-214313" algn="l">
              <a:buFontTx/>
              <a:buBlip>
                <a:blip r:embed="rId2"/>
              </a:buBlip>
              <a:defRPr sz="1000"/>
            </a:lvl4pPr>
            <a:lvl5pPr marL="1500188" indent="-128588" algn="l">
              <a:buFontTx/>
              <a:buBlip>
                <a:blip r:embed="rId2"/>
              </a:buBlip>
              <a:defRPr sz="9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altLang="ru-RU" dirty="0"/>
              <a:t>Текст уровень 1</a:t>
            </a:r>
            <a:endParaRPr lang="en-US" altLang="ru-RU" dirty="0"/>
          </a:p>
          <a:p>
            <a:pPr lvl="1" fontAlgn="base">
              <a:spcAft>
                <a:spcPct val="0"/>
              </a:spcAft>
            </a:pPr>
            <a:r>
              <a:rPr lang="ru-RU" altLang="ru-RU" dirty="0"/>
              <a:t>Текст уровень 2</a:t>
            </a:r>
            <a:endParaRPr lang="en-US" altLang="ru-RU" dirty="0"/>
          </a:p>
          <a:p>
            <a:pPr lvl="2"/>
            <a:r>
              <a:rPr lang="ru-RU" altLang="ru-RU" dirty="0"/>
              <a:t>Текст уровень 3</a:t>
            </a:r>
            <a:endParaRPr lang="en-US" altLang="ru-RU" dirty="0"/>
          </a:p>
          <a:p>
            <a:pPr lvl="3"/>
            <a:r>
              <a:rPr lang="ru-RU" altLang="ru-RU" dirty="0"/>
              <a:t>Текст уровень 4</a:t>
            </a:r>
            <a:endParaRPr lang="en-US" altLang="ru-RU" dirty="0"/>
          </a:p>
          <a:p>
            <a:pPr lvl="4"/>
            <a:r>
              <a:rPr lang="ru-RU" altLang="ru-RU" dirty="0"/>
              <a:t>Текст уровень 5</a:t>
            </a:r>
            <a:endParaRPr lang="en-US" altLang="ru-RU" dirty="0"/>
          </a:p>
        </p:txBody>
      </p:sp>
      <p:sp>
        <p:nvSpPr>
          <p:cNvPr id="6" name="Text Placeholder 2"/>
          <p:cNvSpPr>
            <a:spLocks noGrp="1"/>
          </p:cNvSpPr>
          <p:nvPr>
            <p:ph idx="14"/>
          </p:nvPr>
        </p:nvSpPr>
        <p:spPr>
          <a:xfrm>
            <a:off x="395289" y="2704012"/>
            <a:ext cx="8353425" cy="20823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257175" indent="-257175">
              <a:buClr>
                <a:srgbClr val="1E86C8"/>
              </a:buClr>
              <a:buFont typeface="+mj-lt"/>
              <a:buAutoNum type="arabicPeriod"/>
              <a:defRPr sz="16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00075" indent="-257175">
              <a:buClr>
                <a:srgbClr val="1E86C8"/>
              </a:buClr>
              <a:buFont typeface="+mj-lt"/>
              <a:buAutoNum type="arabicPeriod"/>
              <a:defRPr sz="1200"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857250" indent="-171450">
              <a:buClr>
                <a:srgbClr val="1E86C8"/>
              </a:buClr>
              <a:buFont typeface="+mj-lt"/>
              <a:buAutoNum type="arabicPeriod"/>
              <a:defRPr sz="1050"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00150" indent="-171450">
              <a:buClr>
                <a:srgbClr val="1E86C8"/>
              </a:buClr>
              <a:buFont typeface="+mj-lt"/>
              <a:buAutoNum type="arabicPeriod"/>
              <a:defRPr sz="1000"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543050" indent="-171450">
              <a:buClr>
                <a:srgbClr val="1E86C8"/>
              </a:buClr>
              <a:buFont typeface="+mj-lt"/>
              <a:buAutoNum type="arabicPeriod"/>
              <a:defRPr sz="1000"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006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>
            <a:lvl1pPr>
              <a:defRPr sz="2400"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0" hasCustomPrompt="1"/>
          </p:nvPr>
        </p:nvSpPr>
        <p:spPr>
          <a:xfrm>
            <a:off x="395289" y="617220"/>
            <a:ext cx="4052615" cy="416909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ru-RU" dirty="0"/>
              <a:t>Текст/таблица/диаграмма/</a:t>
            </a:r>
          </a:p>
          <a:p>
            <a:pPr lvl="0"/>
            <a:r>
              <a:rPr lang="ru-RU" dirty="0"/>
              <a:t>картинка/</a:t>
            </a:r>
            <a:r>
              <a:rPr lang="en-US" dirty="0"/>
              <a:t>SmartArt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4715691" y="617220"/>
            <a:ext cx="4015558" cy="416909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ru-RU" dirty="0"/>
              <a:t>Текст/таблица/диаграмма/</a:t>
            </a:r>
          </a:p>
          <a:p>
            <a:pPr lvl="0"/>
            <a:r>
              <a:rPr lang="ru-RU" dirty="0"/>
              <a:t>картинка/</a:t>
            </a:r>
            <a:r>
              <a:rPr lang="en-US" dirty="0"/>
              <a:t>SmartArt</a:t>
            </a:r>
          </a:p>
        </p:txBody>
      </p:sp>
    </p:spTree>
    <p:extLst>
      <p:ext uri="{BB962C8B-B14F-4D97-AF65-F5344CB8AC3E}">
        <p14:creationId xmlns:p14="http://schemas.microsoft.com/office/powerpoint/2010/main" val="3490975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>
            <a:lvl1pPr>
              <a:defRPr sz="2400"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893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Рисунок 10"/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92706" y="4861177"/>
            <a:ext cx="651244" cy="16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95289" y="114301"/>
            <a:ext cx="8335961" cy="43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dirty="0"/>
              <a:t>Образец заголовка</a:t>
            </a:r>
            <a:endParaRPr lang="en-US" altLang="ru-RU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95289" y="641713"/>
            <a:ext cx="8335962" cy="4137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  <a:endParaRPr lang="en-US" altLang="ru-RU" dirty="0"/>
          </a:p>
        </p:txBody>
      </p:sp>
      <p:cxnSp>
        <p:nvCxnSpPr>
          <p:cNvPr id="7" name="Straight Connector 85">
            <a:extLst>
              <a:ext uri="{FF2B5EF4-FFF2-40B4-BE49-F238E27FC236}">
                <a16:creationId xmlns:a16="http://schemas.microsoft.com/office/drawing/2014/main" id="{3D514510-0222-4D1F-854C-9071A2FAA94C}"/>
              </a:ext>
            </a:extLst>
          </p:cNvPr>
          <p:cNvCxnSpPr>
            <a:cxnSpLocks/>
          </p:cNvCxnSpPr>
          <p:nvPr userDrawn="1"/>
        </p:nvCxnSpPr>
        <p:spPr>
          <a:xfrm>
            <a:off x="626301" y="4940820"/>
            <a:ext cx="7394013" cy="0"/>
          </a:xfrm>
          <a:prstGeom prst="line">
            <a:avLst/>
          </a:prstGeom>
          <a:ln w="6350">
            <a:solidFill>
              <a:srgbClr val="0186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EF5C1852-B2CB-4781-96AF-9949CD9C2F6A}"/>
              </a:ext>
            </a:extLst>
          </p:cNvPr>
          <p:cNvSpPr txBox="1">
            <a:spLocks/>
          </p:cNvSpPr>
          <p:nvPr/>
        </p:nvSpPr>
        <p:spPr bwMode="gray">
          <a:xfrm>
            <a:off x="403225" y="4897904"/>
            <a:ext cx="346075" cy="92333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defPPr>
              <a:defRPr lang="ru-RU"/>
            </a:defPPr>
            <a:lvl1pPr>
              <a:defRPr sz="1000" baseline="0">
                <a:latin typeface="+mn-lt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45A4B01A-27D0-4DB5-A045-8D6724009A4B}" type="slidenum">
              <a:rPr lang="ru-RU" sz="600" smtClean="0">
                <a:solidFill>
                  <a:srgbClr val="0073CF"/>
                </a:solidFill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sz="600" dirty="0">
              <a:solidFill>
                <a:srgbClr val="0073C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695" r:id="rId3"/>
    <p:sldLayoutId id="2147483703" r:id="rId4"/>
    <p:sldLayoutId id="2147483704" r:id="rId5"/>
    <p:sldLayoutId id="2147483696" r:id="rId6"/>
    <p:sldLayoutId id="2147483706" r:id="rId7"/>
    <p:sldLayoutId id="2147483707" r:id="rId8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1800" b="0" kern="1200">
          <a:solidFill>
            <a:srgbClr val="1E86C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9pPr>
    </p:titleStyle>
    <p:bodyStyle>
      <a:lvl1pPr algn="l" rtl="0" eaLnBrk="1" fontAlgn="base" hangingPunct="1">
        <a:lnSpc>
          <a:spcPct val="90000"/>
        </a:lnSpc>
        <a:spcBef>
          <a:spcPts val="750"/>
        </a:spcBef>
        <a:spcAft>
          <a:spcPct val="0"/>
        </a:spcAft>
        <a:defRPr sz="1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34290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defRPr sz="105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68580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defRPr sz="9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02870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defRPr sz="825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137160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defRPr sz="825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2" userDrawn="1">
          <p15:clr>
            <a:srgbClr val="F26B43"/>
          </p15:clr>
        </p15:guide>
        <p15:guide id="2" pos="5511" userDrawn="1">
          <p15:clr>
            <a:srgbClr val="F26B43"/>
          </p15:clr>
        </p15:guide>
        <p15:guide id="3" pos="249" userDrawn="1">
          <p15:clr>
            <a:srgbClr val="F26B43"/>
          </p15:clr>
        </p15:guide>
        <p15:guide id="4" orient="horz" pos="301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Предложение по улучшению (в рамках конкурса лучших практик по производительности труда)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2974FFB-C479-4E2F-A69E-91963C62ED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Предприятие: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7522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 descr="Краткая формулировка эффективного решения. Формулировка должна быть логически с сутью основного результата практики.&#10;">
            <a:extLst>
              <a:ext uri="{FF2B5EF4-FFF2-40B4-BE49-F238E27FC236}">
                <a16:creationId xmlns:a16="http://schemas.microsoft.com/office/drawing/2014/main" id="{8A020E5A-26FD-487F-B7F3-41A0F8FE2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700" y="114302"/>
            <a:ext cx="8393551" cy="563032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ru-RU" dirty="0"/>
              <a:t>Общая информация </a:t>
            </a:r>
            <a:endParaRPr lang="ru-RU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F31E7331-040D-40C8-B128-906323721E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451304"/>
              </p:ext>
            </p:extLst>
          </p:nvPr>
        </p:nvGraphicFramePr>
        <p:xfrm>
          <a:off x="337700" y="812801"/>
          <a:ext cx="8468599" cy="316869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42833">
                  <a:extLst>
                    <a:ext uri="{9D8B030D-6E8A-4147-A177-3AD203B41FA5}">
                      <a16:colId xmlns:a16="http://schemas.microsoft.com/office/drawing/2014/main" val="405856931"/>
                    </a:ext>
                  </a:extLst>
                </a:gridCol>
                <a:gridCol w="3318934">
                  <a:extLst>
                    <a:ext uri="{9D8B030D-6E8A-4147-A177-3AD203B41FA5}">
                      <a16:colId xmlns:a16="http://schemas.microsoft.com/office/drawing/2014/main" val="1259541605"/>
                    </a:ext>
                  </a:extLst>
                </a:gridCol>
                <a:gridCol w="4606832">
                  <a:extLst>
                    <a:ext uri="{9D8B030D-6E8A-4147-A177-3AD203B41FA5}">
                      <a16:colId xmlns:a16="http://schemas.microsoft.com/office/drawing/2014/main" val="839949465"/>
                    </a:ext>
                  </a:extLst>
                </a:gridCol>
              </a:tblGrid>
              <a:tr h="427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Наименование предприятия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>
                          <a:effectLst/>
                        </a:rPr>
                        <a:t>Указать полное юридическое наименование организации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2272559"/>
                  </a:ext>
                </a:extLst>
              </a:tr>
              <a:tr h="2852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>
                          <a:effectLst/>
                        </a:rPr>
                        <a:t>ИНН организации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Указать ИНН организации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260806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>
                          <a:effectLst/>
                        </a:rPr>
                        <a:t>Вид деятельности организации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Указать основной вид деятельности организации (согласно Уставу)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67957676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Адрес регистрации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Указать адрес регистрации юридического лица в соответствии с данными ЕГРЮЛ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7181521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Фактический адрес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Указать фактический адрес размещения производства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8211118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Контактное лицо от организации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Указать ФИО, должность, телефон, </a:t>
                      </a: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e-</a:t>
                      </a:r>
                      <a:r>
                        <a:rPr lang="ru-RU" sz="1200" dirty="0" err="1">
                          <a:effectLst/>
                        </a:rPr>
                        <a:t>mail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35124683"/>
                  </a:ext>
                </a:extLst>
              </a:tr>
              <a:tr h="369885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 реализации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Указать год, в который было реализовано предложение по улучшению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0808809"/>
                  </a:ext>
                </a:extLst>
              </a:tr>
              <a:tr h="369885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Информация о поддержке в рамках участия в национальном проекте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Указать вид поддержки (ФЦК, РЦК, Самостоятельно)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60647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3753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358AA4-3836-4B66-BC6C-CE6D634A0B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700" y="2131200"/>
            <a:ext cx="8344690" cy="54691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/>
              <a:t>Основной результат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должен соответствовать задаче предприятия и утвержденным метрикам. Результат должен быть оцифрован - с…до…., на….%</a:t>
            </a: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73E983B6-5B9D-4D3E-8925-7771E57816C4}"/>
              </a:ext>
            </a:extLst>
          </p:cNvPr>
          <p:cNvGraphicFramePr>
            <a:graphicFrameLocks noGrp="1"/>
          </p:cNvGraphicFramePr>
          <p:nvPr>
            <p:ph idx="14"/>
          </p:nvPr>
        </p:nvGraphicFramePr>
        <p:xfrm>
          <a:off x="337699" y="2677698"/>
          <a:ext cx="4200853" cy="2232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171E17A-D185-4045-8782-C15061880F81}"/>
              </a:ext>
            </a:extLst>
          </p:cNvPr>
          <p:cNvSpPr/>
          <p:nvPr/>
        </p:nvSpPr>
        <p:spPr>
          <a:xfrm>
            <a:off x="4655761" y="3879200"/>
            <a:ext cx="4371031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ru-RU" sz="1400" dirty="0">
                <a:latin typeface="+mn-lt"/>
              </a:rPr>
              <a:t>Дополнительный эффект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Дополнительный результат соответствует метрикам. Результат должен быть оцифрован - с…до…., на….%..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B5A5398-5E0A-4FD1-80E8-53193FF5DC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962760"/>
              </p:ext>
            </p:extLst>
          </p:nvPr>
        </p:nvGraphicFramePr>
        <p:xfrm>
          <a:off x="9304866" y="0"/>
          <a:ext cx="4248444" cy="51434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56676">
                  <a:extLst>
                    <a:ext uri="{9D8B030D-6E8A-4147-A177-3AD203B41FA5}">
                      <a16:colId xmlns:a16="http://schemas.microsoft.com/office/drawing/2014/main" val="977737130"/>
                    </a:ext>
                  </a:extLst>
                </a:gridCol>
                <a:gridCol w="2191768">
                  <a:extLst>
                    <a:ext uri="{9D8B030D-6E8A-4147-A177-3AD203B41FA5}">
                      <a16:colId xmlns:a16="http://schemas.microsoft.com/office/drawing/2014/main" val="1336313900"/>
                    </a:ext>
                  </a:extLst>
                </a:gridCol>
              </a:tblGrid>
              <a:tr h="6353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Повышение производительности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50" marR="7150" marT="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Единицы объема (шт., </a:t>
                      </a:r>
                      <a:r>
                        <a:rPr lang="ru-RU" sz="1100" u="none" strike="noStrike" dirty="0" err="1">
                          <a:effectLst/>
                        </a:rPr>
                        <a:t>тн</a:t>
                      </a:r>
                      <a:r>
                        <a:rPr lang="ru-RU" sz="1100" u="none" strike="noStrike" dirty="0">
                          <a:effectLst/>
                        </a:rPr>
                        <a:t>., метры….. ) за период (час, смена, сутки)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50" marR="7150" marT="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96598"/>
                  </a:ext>
                </a:extLst>
              </a:tr>
              <a:tr h="6353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Повышение производительности труда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50" marR="7150" marT="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Единицы объема (шт., тн., метры….. ) за период (час, смена, сутки) на человека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50" marR="7150" marT="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208689"/>
                  </a:ext>
                </a:extLst>
              </a:tr>
              <a:tr h="6353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Сокращение запасов и сроков выполнения заказов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50" marR="7150" marT="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Единицы объема (шт., </a:t>
                      </a:r>
                      <a:r>
                        <a:rPr lang="ru-RU" sz="1100" u="none" strike="noStrike" dirty="0" err="1">
                          <a:effectLst/>
                        </a:rPr>
                        <a:t>тн</a:t>
                      </a:r>
                      <a:r>
                        <a:rPr lang="ru-RU" sz="1100" u="none" strike="noStrike" dirty="0">
                          <a:effectLst/>
                        </a:rPr>
                        <a:t>., метры….. ) либо часов (дней)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50" marR="7150" marT="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8463128"/>
                  </a:ext>
                </a:extLst>
              </a:tr>
              <a:tr h="5611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Снижение простоев оборудования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50" marR="7150" marT="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Часов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50" marR="7150" marT="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7139326"/>
                  </a:ext>
                </a:extLst>
              </a:tr>
              <a:tr h="6353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Снижение  брака и доработок (исправлений)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50" marR="7150" marT="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Единицы объема (шт., тн., метры….. ) за период (час, смена, сутки), либо 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50" marR="7150" marT="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7430705"/>
                  </a:ext>
                </a:extLst>
              </a:tr>
              <a:tr h="6353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Снижение расхода материалов и энергоресурсов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50" marR="7150" marT="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Единицы объема (шт., </a:t>
                      </a:r>
                      <a:r>
                        <a:rPr lang="ru-RU" sz="1100" u="none" strike="noStrike" dirty="0" err="1">
                          <a:effectLst/>
                        </a:rPr>
                        <a:t>тн</a:t>
                      </a:r>
                      <a:r>
                        <a:rPr lang="ru-RU" sz="1100" u="none" strike="noStrike" dirty="0">
                          <a:effectLst/>
                        </a:rPr>
                        <a:t>., метры….. )  либо Тыс. рублей в год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50" marR="7150" marT="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8729476"/>
                  </a:ext>
                </a:extLst>
              </a:tr>
              <a:tr h="5611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Снижение затрат на наемные услуги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50" marR="7150" marT="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Тыс. рублей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50" marR="7150" marT="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0660427"/>
                  </a:ext>
                </a:extLst>
              </a:tr>
              <a:tr h="8442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Повышение эффективности использования производственных площадей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50" marR="7150" marT="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Квадратные метры (Тыс. рублей)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50" marR="7150" marT="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6145442"/>
                  </a:ext>
                </a:extLst>
              </a:tr>
            </a:tbl>
          </a:graphicData>
        </a:graphic>
      </p:graphicFrame>
      <p:sp>
        <p:nvSpPr>
          <p:cNvPr id="13" name="Заголовок 1" descr="Краткая формулировка эффективного решения. Формулировка должна быть логически с сутью основного результата практики.&#10;">
            <a:extLst>
              <a:ext uri="{FF2B5EF4-FFF2-40B4-BE49-F238E27FC236}">
                <a16:creationId xmlns:a16="http://schemas.microsoft.com/office/drawing/2014/main" id="{8A020E5A-26FD-487F-B7F3-41A0F8FE2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700" y="114301"/>
            <a:ext cx="8393551" cy="95249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/>
              <a:t>&lt;</a:t>
            </a:r>
            <a:r>
              <a:rPr lang="ru-RU" dirty="0"/>
              <a:t>Краткая формулировка решения</a:t>
            </a:r>
            <a:r>
              <a:rPr lang="en-US" dirty="0"/>
              <a:t>&gt;</a:t>
            </a:r>
            <a:r>
              <a:rPr lang="ru-RU" dirty="0"/>
              <a:t> </a:t>
            </a:r>
            <a:br>
              <a:rPr lang="ru-RU" dirty="0"/>
            </a:br>
            <a:r>
              <a:rPr lang="ru-RU" sz="1400" dirty="0">
                <a:solidFill>
                  <a:schemeClr val="accent6">
                    <a:lumMod val="75000"/>
                  </a:schemeClr>
                </a:solidFill>
              </a:rPr>
              <a:t>Формулировка решения должна быть логически связана с сутью основного результата предприятия (приведено ниже).</a:t>
            </a:r>
          </a:p>
        </p:txBody>
      </p:sp>
      <p:sp>
        <p:nvSpPr>
          <p:cNvPr id="14" name="Подзаголовок 2" descr="Должна отображать главную задачу, которую решает данное предложение, улучшение на уровне предприятия. ">
            <a:extLst>
              <a:ext uri="{FF2B5EF4-FFF2-40B4-BE49-F238E27FC236}">
                <a16:creationId xmlns:a16="http://schemas.microsoft.com/office/drawing/2014/main" id="{D8F7A089-A5F4-4B85-9590-2B1C39C7877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 bwMode="auto">
          <a:xfrm>
            <a:off x="337700" y="1164771"/>
            <a:ext cx="8402281" cy="854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257175" indent="-257175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57213" marR="0" indent="-21431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 sz="1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00113" indent="-214313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Tx/>
              <a:buBlip>
                <a:blip r:embed="rId4"/>
              </a:buBlip>
              <a:defRPr sz="105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243013" indent="-214313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Tx/>
              <a:buBlip>
                <a:blip r:embed="rId4"/>
              </a:buBlip>
              <a:defRPr sz="1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500188" indent="-128588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Tx/>
              <a:buBlip>
                <a:blip r:embed="rId4"/>
              </a:buBlip>
              <a:defRPr sz="9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None/>
            </a:pPr>
            <a:r>
              <a:rPr lang="ru-RU" b="1" dirty="0"/>
              <a:t>Основная задача предприятия:</a:t>
            </a:r>
            <a:r>
              <a:rPr lang="ru-RU" dirty="0"/>
              <a:t>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Должна отображать главную задачу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(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улучшение на уровне предприятия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)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, которую решает данное предложение. Описание основной задачи нужно формулировать простым языком, не применяя специализированную терминологию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E020254-839F-4E8C-B1CB-5617BE6D65FC}"/>
              </a:ext>
            </a:extLst>
          </p:cNvPr>
          <p:cNvSpPr/>
          <p:nvPr/>
        </p:nvSpPr>
        <p:spPr>
          <a:xfrm>
            <a:off x="4655761" y="2583317"/>
            <a:ext cx="4371031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ru-RU" sz="1400" dirty="0">
                <a:latin typeface="+mn-lt"/>
              </a:rPr>
              <a:t>Комментарий к основному результату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Например, сокращение времени переналадки с Х до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Y 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минут обеспечило выпуск дополнительного объема продукции на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Z 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единиц в сутки (+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Zꞌ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%)</a:t>
            </a:r>
          </a:p>
        </p:txBody>
      </p:sp>
    </p:spTree>
    <p:extLst>
      <p:ext uri="{BB962C8B-B14F-4D97-AF65-F5344CB8AC3E}">
        <p14:creationId xmlns:p14="http://schemas.microsoft.com/office/powerpoint/2010/main" val="210058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784537-EDF1-41EC-8443-8685BD036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90" y="114301"/>
            <a:ext cx="8509224" cy="432197"/>
          </a:xfrm>
        </p:spPr>
        <p:txBody>
          <a:bodyPr/>
          <a:lstStyle/>
          <a:p>
            <a:r>
              <a:rPr lang="ru-RU" dirty="0"/>
              <a:t>Проблема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807A972-A69E-4EDF-9C56-B24A6F9A75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018" y="621712"/>
            <a:ext cx="8500495" cy="14247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>
                <a:solidFill>
                  <a:schemeClr val="accent5">
                    <a:lumMod val="75000"/>
                  </a:schemeClr>
                </a:solidFill>
              </a:rPr>
              <a:t>Проблема должна отображать отсутствие или помеху в текущей ситуации. В формулировке проблемы должен быть посыл направления поиска решения проблемы. Проблема оцифрована, измерима. Нет общих фраз. Описание проблем должны коррелировать с основной решаемой задачей предприятия. Не допускается формулировка проблемы от принятого решения (например: решение – создана система адресного хранения, проблема – нет системы адресного хранения).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FE13602-F394-4E8B-8C53-CE1AA635F9D4}"/>
              </a:ext>
            </a:extLst>
          </p:cNvPr>
          <p:cNvSpPr/>
          <p:nvPr/>
        </p:nvSpPr>
        <p:spPr>
          <a:xfrm>
            <a:off x="4074846" y="4105434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Описание ситуации «до изменения</a:t>
            </a:r>
            <a:r>
              <a:rPr lang="ru-RU" sz="1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», должна быть понятна суть проблемы, рекомендуется оцифровать проблему.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99E03F4-DCAA-4A16-B5F0-5820C57B5617}"/>
              </a:ext>
            </a:extLst>
          </p:cNvPr>
          <p:cNvSpPr/>
          <p:nvPr/>
        </p:nvSpPr>
        <p:spPr>
          <a:xfrm>
            <a:off x="404019" y="2571750"/>
            <a:ext cx="3670827" cy="22405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СХЕМА/ИЛЛЮСТРАЦИЯ </a:t>
            </a:r>
          </a:p>
          <a:p>
            <a:pPr algn="ctr"/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«ДО ИЗМЕНЕНИЯ»</a:t>
            </a:r>
          </a:p>
          <a:p>
            <a:pPr algn="ctr"/>
            <a:r>
              <a:rPr lang="ru-RU" dirty="0">
                <a:solidFill>
                  <a:schemeClr val="bg1">
                    <a:lumMod val="65000"/>
                  </a:schemeClr>
                </a:solidFill>
                <a:latin typeface="CIDFont+F3"/>
              </a:rPr>
              <a:t>должна демонстрировать суть выявленных проблем</a:t>
            </a:r>
            <a:endParaRPr lang="ru-RU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733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F9AA14-BF05-4D3F-A7F0-A9F7766D6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90" y="114301"/>
            <a:ext cx="2217281" cy="432197"/>
          </a:xfrm>
        </p:spPr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41F1BDD-9F6E-4E68-9EF8-C04513F251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019" y="621712"/>
            <a:ext cx="8326324" cy="17425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Необходимо изложить в виде конкретных действий и решений, приведших к достижению основного и дополнительных эффектов. Решения должны объяснять получение результатов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2BAAC39-705D-4BFA-89D6-2F156ECB6875}"/>
              </a:ext>
            </a:extLst>
          </p:cNvPr>
          <p:cNvSpPr/>
          <p:nvPr/>
        </p:nvSpPr>
        <p:spPr>
          <a:xfrm>
            <a:off x="4074846" y="2571750"/>
            <a:ext cx="47929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Описание ситуации «после изменений». </a:t>
            </a:r>
            <a:r>
              <a:rPr lang="ru-RU" sz="1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Должна быть понятна суть изменений,  описание должно содержать информацию о результатах с оцифрованными показателями.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0D3671A-86C2-496B-A598-960AF6823B60}"/>
              </a:ext>
            </a:extLst>
          </p:cNvPr>
          <p:cNvSpPr/>
          <p:nvPr/>
        </p:nvSpPr>
        <p:spPr>
          <a:xfrm>
            <a:off x="404019" y="2571750"/>
            <a:ext cx="3670827" cy="22405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СХЕМА/ИЛЛЮСТРАЦИЯ «ПОСЛЕ ИЗМЕНЕНИЯ»</a:t>
            </a:r>
          </a:p>
          <a:p>
            <a:pPr algn="ctr"/>
            <a:r>
              <a:rPr lang="ru-RU" dirty="0">
                <a:solidFill>
                  <a:schemeClr val="bg1">
                    <a:lumMod val="65000"/>
                  </a:schemeClr>
                </a:solidFill>
                <a:latin typeface="CIDFont+F3"/>
              </a:rPr>
              <a:t>должна демонстрировать суть предложенных решений</a:t>
            </a:r>
            <a:endParaRPr lang="ru-RU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99B1EC1-456E-419F-BE03-DE3B28DB2744}"/>
              </a:ext>
            </a:extLst>
          </p:cNvPr>
          <p:cNvSpPr/>
          <p:nvPr/>
        </p:nvSpPr>
        <p:spPr>
          <a:xfrm>
            <a:off x="4074846" y="3858173"/>
            <a:ext cx="47929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Указать сроки</a:t>
            </a:r>
            <a:r>
              <a:rPr lang="ru-RU" sz="1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, затраченные на внедрение (в месяцах)</a:t>
            </a:r>
          </a:p>
        </p:txBody>
      </p:sp>
    </p:spTree>
    <p:extLst>
      <p:ext uri="{BB962C8B-B14F-4D97-AF65-F5344CB8AC3E}">
        <p14:creationId xmlns:p14="http://schemas.microsoft.com/office/powerpoint/2010/main" val="1563656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30334B-1F37-4DA3-9427-8BC3B0B13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Эффект, срок окупаемости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ABBD3CA-E5DF-4621-A99C-ADA38131A0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019" y="621711"/>
            <a:ext cx="8335960" cy="238223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u="sng" dirty="0"/>
              <a:t>Стоимость решения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Указать сумму затрат на реализацию предложенного решения и привлечение сторонних организаций для внедрения</a:t>
            </a:r>
          </a:p>
          <a:p>
            <a:pPr marL="0" indent="0">
              <a:lnSpc>
                <a:spcPct val="110000"/>
              </a:lnSpc>
              <a:buNone/>
            </a:pPr>
            <a:endParaRPr lang="ru-RU" dirty="0"/>
          </a:p>
          <a:p>
            <a:pPr marL="0" indent="0">
              <a:lnSpc>
                <a:spcPct val="110000"/>
              </a:lnSpc>
              <a:buNone/>
            </a:pPr>
            <a:r>
              <a:rPr lang="ru-RU" u="sng" dirty="0"/>
              <a:t>Экономический эффект: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Указать экономический эффект от достигнутых результатов.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6DE42F3-1F1D-4647-9EFE-34F18E990E55}"/>
              </a:ext>
            </a:extLst>
          </p:cNvPr>
          <p:cNvSpPr/>
          <p:nvPr/>
        </p:nvSpPr>
        <p:spPr>
          <a:xfrm>
            <a:off x="395290" y="3684281"/>
            <a:ext cx="85963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</a:rPr>
              <a:t>Описать </a:t>
            </a:r>
            <a:r>
              <a:rPr lang="ru-RU" sz="14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</a:rPr>
              <a:t>возможность тиражирования и получения дополнительных эффектов и необходимые для этого условия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C71A693B-0223-4652-9345-5BB5A977FA10}"/>
              </a:ext>
            </a:extLst>
          </p:cNvPr>
          <p:cNvSpPr txBox="1">
            <a:spLocks/>
          </p:cNvSpPr>
          <p:nvPr/>
        </p:nvSpPr>
        <p:spPr bwMode="auto">
          <a:xfrm>
            <a:off x="404018" y="3128015"/>
            <a:ext cx="6433509" cy="43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3429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685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10287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defTabSz="914400"/>
            <a:r>
              <a:rPr lang="ru-RU" dirty="0"/>
              <a:t>Возможность тиражирования </a:t>
            </a:r>
          </a:p>
        </p:txBody>
      </p:sp>
    </p:spTree>
    <p:extLst>
      <p:ext uri="{BB962C8B-B14F-4D97-AF65-F5344CB8AC3E}">
        <p14:creationId xmlns:p14="http://schemas.microsoft.com/office/powerpoint/2010/main" val="203956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30334B-1F37-4DA3-9427-8BC3B0B13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019" y="274778"/>
            <a:ext cx="8335961" cy="432197"/>
          </a:xfrm>
        </p:spPr>
        <p:txBody>
          <a:bodyPr/>
          <a:lstStyle/>
          <a:p>
            <a:r>
              <a:rPr lang="ru-RU" sz="1800" dirty="0"/>
              <a:t>Дополнительные фотографии, по которым можно понять суть решения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58F67A6-CF0E-4D67-8B44-21BD803145DE}"/>
              </a:ext>
            </a:extLst>
          </p:cNvPr>
          <p:cNvSpPr/>
          <p:nvPr/>
        </p:nvSpPr>
        <p:spPr>
          <a:xfrm>
            <a:off x="404019" y="933688"/>
            <a:ext cx="3892296" cy="2659904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06237D5-38AE-4E56-AF37-80FF5FE11C21}"/>
              </a:ext>
            </a:extLst>
          </p:cNvPr>
          <p:cNvSpPr/>
          <p:nvPr/>
        </p:nvSpPr>
        <p:spPr>
          <a:xfrm>
            <a:off x="4572001" y="933688"/>
            <a:ext cx="3892296" cy="2659904"/>
          </a:xfrm>
          <a:prstGeom prst="rect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8A2275-7379-429C-BC52-95F05665AECC}"/>
              </a:ext>
            </a:extLst>
          </p:cNvPr>
          <p:cNvSpPr txBox="1"/>
          <p:nvPr/>
        </p:nvSpPr>
        <p:spPr>
          <a:xfrm>
            <a:off x="493776" y="3840480"/>
            <a:ext cx="363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71616">
                    <a:lumMod val="50000"/>
                    <a:lumOff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Пояснение к иллюстрации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76388B-A650-4B61-A81F-6107DF7A165D}"/>
              </a:ext>
            </a:extLst>
          </p:cNvPr>
          <p:cNvSpPr txBox="1"/>
          <p:nvPr/>
        </p:nvSpPr>
        <p:spPr>
          <a:xfrm>
            <a:off x="4789249" y="3840480"/>
            <a:ext cx="363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71616">
                    <a:lumMod val="50000"/>
                    <a:lumOff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Пояснение к иллюстрации </a:t>
            </a:r>
          </a:p>
        </p:txBody>
      </p:sp>
    </p:spTree>
    <p:extLst>
      <p:ext uri="{BB962C8B-B14F-4D97-AF65-F5344CB8AC3E}">
        <p14:creationId xmlns:p14="http://schemas.microsoft.com/office/powerpoint/2010/main" val="3349387571"/>
      </p:ext>
    </p:extLst>
  </p:cSld>
  <p:clrMapOvr>
    <a:masterClrMapping/>
  </p:clrMapOvr>
</p:sld>
</file>

<file path=ppt/theme/theme1.xml><?xml version="1.0" encoding="utf-8"?>
<a:theme xmlns:a="http://schemas.openxmlformats.org/drawingml/2006/main" name="ФЦК">
  <a:themeElements>
    <a:clrScheme name="ФЦК">
      <a:dk1>
        <a:srgbClr val="171616"/>
      </a:dk1>
      <a:lt1>
        <a:srgbClr val="FFFFFF"/>
      </a:lt1>
      <a:dk2>
        <a:srgbClr val="0070C0"/>
      </a:dk2>
      <a:lt2>
        <a:srgbClr val="E7E6E6"/>
      </a:lt2>
      <a:accent1>
        <a:srgbClr val="C8456A"/>
      </a:accent1>
      <a:accent2>
        <a:srgbClr val="1B68DC"/>
      </a:accent2>
      <a:accent3>
        <a:srgbClr val="00B0F0"/>
      </a:accent3>
      <a:accent4>
        <a:srgbClr val="00B0F0"/>
      </a:accent4>
      <a:accent5>
        <a:srgbClr val="878787"/>
      </a:accent5>
      <a:accent6>
        <a:srgbClr val="A6A6A6"/>
      </a:accent6>
      <a:hlink>
        <a:srgbClr val="00C2F3"/>
      </a:hlink>
      <a:folHlink>
        <a:srgbClr val="515151"/>
      </a:folHlink>
    </a:clrScheme>
    <a:fontScheme name="ФЦК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 ФЦК 3х4 (1).pot [Режим совместимости]" id="{BF522822-AADD-439B-A038-43E36ABBD230}" vid="{CEF38255-DA3A-4FB0-8362-B47E8E4EDD4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28173</TotalTime>
  <Words>603</Words>
  <Application>Microsoft Office PowerPoint</Application>
  <PresentationFormat>Экран (16:9)</PresentationFormat>
  <Paragraphs>82</Paragraphs>
  <Slides>7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CIDFont+F3</vt:lpstr>
      <vt:lpstr>Times New Roman</vt:lpstr>
      <vt:lpstr>Verdana</vt:lpstr>
      <vt:lpstr>ФЦК</vt:lpstr>
      <vt:lpstr>Предложение по улучшению (в рамках конкурса лучших практик по производительности труда)</vt:lpstr>
      <vt:lpstr>Общая информация </vt:lpstr>
      <vt:lpstr>&lt;Краткая формулировка решения&gt;  Формулировка решения должна быть логически связана с сутью основного результата предприятия (приведено ниже).</vt:lpstr>
      <vt:lpstr>Проблема</vt:lpstr>
      <vt:lpstr>Решение</vt:lpstr>
      <vt:lpstr>Эффект, срок окупаемости</vt:lpstr>
      <vt:lpstr>Дополнительные фотографии, по которым можно понять суть решения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презентации  АНО "Федеральный центр компетенций в сфере производительности труда"</dc:title>
  <dc:creator>PC-Asus</dc:creator>
  <cp:lastModifiedBy>Курушин Алексей Борисович</cp:lastModifiedBy>
  <cp:revision>315</cp:revision>
  <dcterms:created xsi:type="dcterms:W3CDTF">2019-04-23T07:48:23Z</dcterms:created>
  <dcterms:modified xsi:type="dcterms:W3CDTF">2021-04-21T10:17:33Z</dcterms:modified>
</cp:coreProperties>
</file>