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0"/>
  </p:notesMasterIdLst>
  <p:handoutMasterIdLst>
    <p:handoutMasterId r:id="rId11"/>
  </p:handoutMasterIdLst>
  <p:sldIdLst>
    <p:sldId id="391" r:id="rId2"/>
    <p:sldId id="377" r:id="rId3"/>
    <p:sldId id="400" r:id="rId4"/>
    <p:sldId id="380" r:id="rId5"/>
    <p:sldId id="379" r:id="rId6"/>
    <p:sldId id="381" r:id="rId7"/>
    <p:sldId id="402" r:id="rId8"/>
    <p:sldId id="401" r:id="rId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2880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1">
          <p15:clr>
            <a:srgbClr val="A4A3A4"/>
          </p15:clr>
        </p15:guide>
        <p15:guide id="10" pos="55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ацюк ОА" initials="Дацюк ОА" lastIdx="5" clrIdx="0"/>
  <p:cmAuthor id="1" name="Дацюк Оксана Алексеевна" initials="ДОА" lastIdx="2" clrIdx="1">
    <p:extLst>
      <p:ext uri="{19B8F6BF-5375-455C-9EA6-DF929625EA0E}">
        <p15:presenceInfo xmlns:p15="http://schemas.microsoft.com/office/powerpoint/2012/main" userId="S::OADatsyuk@fck.pptrf.ru::6d911afa-de9a-4e54-a882-e21a1a0a59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6C8"/>
    <a:srgbClr val="A6A6A6"/>
    <a:srgbClr val="00A0DC"/>
    <a:srgbClr val="63666A"/>
    <a:srgbClr val="CA3568"/>
    <a:srgbClr val="0073CF"/>
    <a:srgbClr val="1E85C7"/>
    <a:srgbClr val="000000"/>
    <a:srgbClr val="E8496D"/>
    <a:srgbClr val="1B6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0" autoAdjust="0"/>
    <p:restoredTop sz="96357" autoAdjust="0"/>
  </p:normalViewPr>
  <p:slideViewPr>
    <p:cSldViewPr snapToGrid="0" showGuides="1">
      <p:cViewPr varScale="1">
        <p:scale>
          <a:sx n="141" d="100"/>
          <a:sy n="141" d="100"/>
        </p:scale>
        <p:origin x="966" y="114"/>
      </p:cViewPr>
      <p:guideLst>
        <p:guide pos="2880"/>
        <p:guide orient="horz" pos="1620"/>
        <p:guide pos="288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1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Диаграмма динамики изменения основного результата, </a:t>
            </a:r>
          </a:p>
          <a:p>
            <a:pPr>
              <a:defRPr/>
            </a:pPr>
            <a:r>
              <a:rPr lang="ru-RU" dirty="0" err="1"/>
              <a:t>Ед.изм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7D-43CC-84B8-7568CB0E8E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D-43CC-84B8-7568CB0E8E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546705696"/>
        <c:axId val="163366716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5.7440715016688279E-2"/>
                  <c:y val="-0.27305062858530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80-4E40-A104-F24DFC6D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1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245072"/>
        <c:axId val="1677100496"/>
      </c:lineChart>
      <c:catAx>
        <c:axId val="154670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667168"/>
        <c:crosses val="autoZero"/>
        <c:auto val="1"/>
        <c:lblAlgn val="ctr"/>
        <c:lblOffset val="100"/>
        <c:noMultiLvlLbl val="0"/>
      </c:catAx>
      <c:valAx>
        <c:axId val="1633667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6705696"/>
        <c:crosses val="autoZero"/>
        <c:crossBetween val="between"/>
      </c:valAx>
      <c:valAx>
        <c:axId val="167710049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2245072"/>
        <c:crosses val="max"/>
        <c:crossBetween val="between"/>
      </c:valAx>
      <c:catAx>
        <c:axId val="1752245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710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F1F0BC-44F1-403B-A0C2-2940A59F436B}" type="datetimeFigureOut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A28900-B483-4F9E-ABE4-63AC8ACE0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9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D2BD2A-0D7B-4CBD-B717-6438AEFC8B6C}" type="datetimeFigureOut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C44EF1-BA2A-4711-9682-10147DCA4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74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8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16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2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5641975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682" y="2560209"/>
            <a:ext cx="4924172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682" y="3436144"/>
            <a:ext cx="4934070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02682" y="4650582"/>
            <a:ext cx="19440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554663" y="5166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662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7363" y="-10104"/>
            <a:ext cx="3576637" cy="51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27D5DF4E-AF1B-EB46-8B65-932C60C6A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7363" y="0"/>
            <a:ext cx="92075" cy="51435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264" y="2563342"/>
            <a:ext cx="4864711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264" y="3436144"/>
            <a:ext cx="4864711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63" y="4650582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30.01.2023</a:t>
            </a:fld>
            <a:endParaRPr lang="ru-RU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679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6091236" cy="438790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289" y="627459"/>
            <a:ext cx="8335962" cy="4158853"/>
          </a:xfr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2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7852" y="205858"/>
            <a:ext cx="2506098" cy="26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3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8329611" cy="436039"/>
          </a:xfrm>
        </p:spPr>
        <p:txBody>
          <a:bodyPr/>
          <a:lstStyle>
            <a:lvl1pPr>
              <a:defRPr sz="24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9" y="642152"/>
            <a:ext cx="8335962" cy="4150114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223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0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0" y="2571750"/>
            <a:ext cx="4799330" cy="321682"/>
          </a:xfrm>
        </p:spPr>
        <p:txBody>
          <a:bodyPr anchor="b"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3703" y="3056709"/>
            <a:ext cx="4805010" cy="17296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237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90" y="114301"/>
            <a:ext cx="8335961" cy="432197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019" y="621712"/>
            <a:ext cx="8335962" cy="2082300"/>
          </a:xfrm>
        </p:spPr>
        <p:txBody>
          <a:bodyPr>
            <a:normAutofit/>
          </a:bodyPr>
          <a:lstStyle>
            <a:lvl1pPr marL="257175" indent="-257175" algn="l">
              <a:buFontTx/>
              <a:buBlip>
                <a:blip r:embed="rId2"/>
              </a:buBlip>
              <a:defRPr sz="1600"/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113" indent="-214313" algn="l">
              <a:buFontTx/>
              <a:buBlip>
                <a:blip r:embed="rId2"/>
              </a:buBlip>
              <a:defRPr sz="1050"/>
            </a:lvl3pPr>
            <a:lvl4pPr marL="1243013" indent="-214313" algn="l">
              <a:buFontTx/>
              <a:buBlip>
                <a:blip r:embed="rId2"/>
              </a:buBlip>
              <a:defRPr sz="1000"/>
            </a:lvl4pPr>
            <a:lvl5pPr marL="1500188" indent="-128588" algn="l">
              <a:buFontTx/>
              <a:buBlip>
                <a:blip r:embed="rId2"/>
              </a:buBlip>
              <a:defRPr sz="9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395289" y="2704012"/>
            <a:ext cx="8353425" cy="20823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57175" indent="-257175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00075" indent="-257175">
              <a:buClr>
                <a:srgbClr val="1E86C8"/>
              </a:buClr>
              <a:buFont typeface="+mj-lt"/>
              <a:buAutoNum type="arabicPeriod"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857250" indent="-171450">
              <a:buClr>
                <a:srgbClr val="1E86C8"/>
              </a:buClr>
              <a:buFont typeface="+mj-lt"/>
              <a:buAutoNum type="arabicPeriod"/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001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5430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95289" y="617220"/>
            <a:ext cx="4052615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715691" y="617220"/>
            <a:ext cx="4015558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3490975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3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Рисунок 10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706" y="4861177"/>
            <a:ext cx="651244" cy="1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95289" y="114301"/>
            <a:ext cx="8335961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9" y="641713"/>
            <a:ext cx="8335962" cy="413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cxnSp>
        <p:nvCxnSpPr>
          <p:cNvPr id="7" name="Straight Connector 85">
            <a:extLst>
              <a:ext uri="{FF2B5EF4-FFF2-40B4-BE49-F238E27FC236}">
                <a16:creationId xmlns:a16="http://schemas.microsoft.com/office/drawing/2014/main" id="{3D514510-0222-4D1F-854C-9071A2FAA94C}"/>
              </a:ext>
            </a:extLst>
          </p:cNvPr>
          <p:cNvCxnSpPr>
            <a:cxnSpLocks/>
          </p:cNvCxnSpPr>
          <p:nvPr userDrawn="1"/>
        </p:nvCxnSpPr>
        <p:spPr>
          <a:xfrm>
            <a:off x="626301" y="4940820"/>
            <a:ext cx="7394013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403225" y="4897904"/>
            <a:ext cx="346075" cy="9233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A4B01A-27D0-4DB5-A045-8D6724009A4B}" type="slidenum">
              <a:rPr lang="ru-RU" sz="6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600" dirty="0">
              <a:solidFill>
                <a:srgbClr val="0073C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695" r:id="rId3"/>
    <p:sldLayoutId id="2147483703" r:id="rId4"/>
    <p:sldLayoutId id="2147483704" r:id="rId5"/>
    <p:sldLayoutId id="2147483696" r:id="rId6"/>
    <p:sldLayoutId id="2147483706" r:id="rId7"/>
    <p:sldLayoutId id="2147483707" r:id="rId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429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105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858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9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0287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511" userDrawn="1">
          <p15:clr>
            <a:srgbClr val="F26B43"/>
          </p15:clr>
        </p15:guide>
        <p15:guide id="3" pos="249" userDrawn="1">
          <p15:clr>
            <a:srgbClr val="F26B43"/>
          </p15:clr>
        </p15:guide>
        <p15:guide id="4" orient="horz" pos="3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по улучшению (в рамках конкурса лучших практик по производительности труда)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974FFB-C479-4E2F-A69E-91963C62E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Предприятие: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52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2"/>
            <a:ext cx="8393551" cy="5630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Общая информация 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31E7331-040D-40C8-B128-906323721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51304"/>
              </p:ext>
            </p:extLst>
          </p:nvPr>
        </p:nvGraphicFramePr>
        <p:xfrm>
          <a:off x="337700" y="812801"/>
          <a:ext cx="8468599" cy="31686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2833">
                  <a:extLst>
                    <a:ext uri="{9D8B030D-6E8A-4147-A177-3AD203B41FA5}">
                      <a16:colId xmlns:a16="http://schemas.microsoft.com/office/drawing/2014/main" val="405856931"/>
                    </a:ext>
                  </a:extLst>
                </a:gridCol>
                <a:gridCol w="3318934">
                  <a:extLst>
                    <a:ext uri="{9D8B030D-6E8A-4147-A177-3AD203B41FA5}">
                      <a16:colId xmlns:a16="http://schemas.microsoft.com/office/drawing/2014/main" val="1259541605"/>
                    </a:ext>
                  </a:extLst>
                </a:gridCol>
                <a:gridCol w="4606832">
                  <a:extLst>
                    <a:ext uri="{9D8B030D-6E8A-4147-A177-3AD203B41FA5}">
                      <a16:colId xmlns:a16="http://schemas.microsoft.com/office/drawing/2014/main" val="839949465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Наименование предприятия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Указать полное юридическое наименование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2272559"/>
                  </a:ext>
                </a:extLst>
              </a:tr>
              <a:tr h="285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ИНН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ИНН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6080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Вид деятельности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основной вид деятельности организации (согласно Уставу)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95767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Адрес регистрации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адрес регистрации юридического лица в соответствии с данными ЕГРЮЛ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8152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Фактический адрес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фактический адрес размещения производства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211118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Контактное лицо от организации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ФИО, должность, телефон, 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e-</a:t>
                      </a:r>
                      <a:r>
                        <a:rPr lang="ru-RU" sz="1200" dirty="0" err="1">
                          <a:effectLst/>
                        </a:rPr>
                        <a:t>mail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124683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реализации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год, в который было реализовано предложение по улучшению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808809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поддержке в рамках участия в национальном проекте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вид поддержки (ФЦК, РЦК, Самостоятельно)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064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75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358AA4-3836-4B66-BC6C-CE6D634A0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700" y="2131200"/>
            <a:ext cx="8344690" cy="5469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Основной результат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должен соответствовать задаче предприятия и утвержденным метрикам. Результат должен быть оцифрован - с…до…., на….%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3E983B6-5B9D-4D3E-8925-7771E57816C4}"/>
              </a:ext>
            </a:extLst>
          </p:cNvPr>
          <p:cNvGraphicFramePr>
            <a:graphicFrameLocks noGrp="1"/>
          </p:cNvGraphicFramePr>
          <p:nvPr>
            <p:ph idx="14"/>
          </p:nvPr>
        </p:nvGraphicFramePr>
        <p:xfrm>
          <a:off x="337699" y="2677698"/>
          <a:ext cx="4200853" cy="223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1E17A-D185-4045-8782-C15061880F81}"/>
              </a:ext>
            </a:extLst>
          </p:cNvPr>
          <p:cNvSpPr/>
          <p:nvPr/>
        </p:nvSpPr>
        <p:spPr>
          <a:xfrm>
            <a:off x="4655761" y="3879200"/>
            <a:ext cx="4371031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latin typeface="+mn-lt"/>
              </a:rPr>
              <a:t>Дополнительный эффект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Дополнительный результат соответствует метрикам. Результат должен быть оцифрован - с…до…., на….%..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B5A5398-5E0A-4FD1-80E8-53193FF5D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962760"/>
              </p:ext>
            </p:extLst>
          </p:nvPr>
        </p:nvGraphicFramePr>
        <p:xfrm>
          <a:off x="9304866" y="0"/>
          <a:ext cx="4248444" cy="5143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6676">
                  <a:extLst>
                    <a:ext uri="{9D8B030D-6E8A-4147-A177-3AD203B41FA5}">
                      <a16:colId xmlns:a16="http://schemas.microsoft.com/office/drawing/2014/main" val="977737130"/>
                    </a:ext>
                  </a:extLst>
                </a:gridCol>
                <a:gridCol w="2191768">
                  <a:extLst>
                    <a:ext uri="{9D8B030D-6E8A-4147-A177-3AD203B41FA5}">
                      <a16:colId xmlns:a16="http://schemas.microsoft.com/office/drawing/2014/main" val="1336313900"/>
                    </a:ext>
                  </a:extLst>
                </a:gridCol>
              </a:tblGrid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производительности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за период (час, смена, сутки)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96598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производительности труда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Единицы объема (шт., тн., метры….. ) за период (час, смена, сутки) на человека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208689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Сокращение запасов и сроков выполнения заказов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либо часов (дней)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463128"/>
                  </a:ext>
                </a:extLst>
              </a:tr>
              <a:tr h="561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простоев оборудования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Часов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7139326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 брака и доработок (исправлений)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Единицы объема (шт., тн., метры….. ) за период (час, смена, сутки), либо 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430705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расхода материалов и энергоресурсов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 либо Тыс. рублей в 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729476"/>
                  </a:ext>
                </a:extLst>
              </a:tr>
              <a:tr h="561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затрат на наемные услуги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Тыс. рублей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660427"/>
                  </a:ext>
                </a:extLst>
              </a:tr>
              <a:tr h="844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эффективности использования производственных площадей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Квадратные метры (Тыс. рублей)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145442"/>
                  </a:ext>
                </a:extLst>
              </a:tr>
            </a:tbl>
          </a:graphicData>
        </a:graphic>
      </p:graphicFrame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1"/>
            <a:ext cx="8393551" cy="9524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&lt;</a:t>
            </a:r>
            <a:r>
              <a:rPr lang="ru-RU" dirty="0"/>
              <a:t>Краткая формулировка решения</a:t>
            </a:r>
            <a:r>
              <a:rPr lang="en-US" dirty="0"/>
              <a:t>&gt;</a:t>
            </a:r>
            <a:r>
              <a:rPr lang="ru-RU" dirty="0"/>
              <a:t> </a:t>
            </a:r>
            <a:br>
              <a:rPr lang="ru-RU" dirty="0"/>
            </a:b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Формулировка решения должна быть логически связана с сутью основного результата предприятия (приведено ниже).</a:t>
            </a:r>
          </a:p>
        </p:txBody>
      </p:sp>
      <p:sp>
        <p:nvSpPr>
          <p:cNvPr id="14" name="Подзаголовок 2" descr="Должна отображать главную задачу, которую решает данное предложение, улучшение на уровне предприятия. ">
            <a:extLst>
              <a:ext uri="{FF2B5EF4-FFF2-40B4-BE49-F238E27FC236}">
                <a16:creationId xmlns:a16="http://schemas.microsoft.com/office/drawing/2014/main" id="{D8F7A089-A5F4-4B85-9590-2B1C39C787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337700" y="1164771"/>
            <a:ext cx="8402281" cy="85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57175" indent="-257175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001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5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430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00188" indent="-128588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9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ru-RU" b="1" dirty="0"/>
              <a:t>Основная задача предприятия:</a:t>
            </a:r>
            <a:r>
              <a:rPr lang="ru-RU" dirty="0"/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Должна отображать главную задачу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улучшение на уровне предприятия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которую решает данное предложение. Описание основной задачи нужно формулировать простым языком, не применяя специализированную терминологию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020254-839F-4E8C-B1CB-5617BE6D65FC}"/>
              </a:ext>
            </a:extLst>
          </p:cNvPr>
          <p:cNvSpPr/>
          <p:nvPr/>
        </p:nvSpPr>
        <p:spPr>
          <a:xfrm>
            <a:off x="4655761" y="2583317"/>
            <a:ext cx="437103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latin typeface="+mn-lt"/>
              </a:rPr>
              <a:t>Комментарий к основному результату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Например, сокращение времени переналадки с Х до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Y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минут обеспечило выпуск дополнительного объема продукции на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единиц в сутки (+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Zꞌ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21005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84537-EDF1-41EC-8443-8685BD03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8509224" cy="432197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07A972-A69E-4EDF-9C56-B24A6F9A7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8" y="621712"/>
            <a:ext cx="8500495" cy="1424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Проблема должна отображать отсутствие или помеху в текущей ситуации. В формулировке проблемы должен быть посыл направления поиска решения проблемы. Проблема оцифрована, измерима. Нет общих фраз. Описание проблем должны коррелировать с основной решаемой задачей предприятия. Не допускается формулировка проблемы от принятого решения (например: решение – создана система адресного хранения, проблема – нет системы адресного хранения).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E13602-F394-4E8B-8C53-CE1AA635F9D4}"/>
              </a:ext>
            </a:extLst>
          </p:cNvPr>
          <p:cNvSpPr/>
          <p:nvPr/>
        </p:nvSpPr>
        <p:spPr>
          <a:xfrm>
            <a:off x="4074846" y="410543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«до изменения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», должна быть понятна суть проблемы, рекомендуется оцифровать проблему.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99E03F4-DCAA-4A16-B5F0-5820C57B5617}"/>
              </a:ext>
            </a:extLst>
          </p:cNvPr>
          <p:cNvSpPr/>
          <p:nvPr/>
        </p:nvSpPr>
        <p:spPr>
          <a:xfrm>
            <a:off x="404019" y="2571750"/>
            <a:ext cx="3670827" cy="2240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</a:t>
            </a:r>
          </a:p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«ДО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выявленных проблем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3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9AA14-BF05-4D3F-A7F0-A9F7766D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2217281" cy="432197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1F1BDD-9F6E-4E68-9EF8-C04513F25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2"/>
            <a:ext cx="8326324" cy="174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Необходимо изложить в виде конкретных действий и решений, приведших к достижению основного и дополнительных эффектов. Решения должны объяснять получение результатов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BAAC39-705D-4BFA-89D6-2F156ECB6875}"/>
              </a:ext>
            </a:extLst>
          </p:cNvPr>
          <p:cNvSpPr/>
          <p:nvPr/>
        </p:nvSpPr>
        <p:spPr>
          <a:xfrm>
            <a:off x="4074846" y="2571750"/>
            <a:ext cx="4792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«после изменений».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Должна быть понятна суть изменений,  описание должно содержать информацию о результатах с оцифрованными показателями.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D3671A-86C2-496B-A598-960AF6823B60}"/>
              </a:ext>
            </a:extLst>
          </p:cNvPr>
          <p:cNvSpPr/>
          <p:nvPr/>
        </p:nvSpPr>
        <p:spPr>
          <a:xfrm>
            <a:off x="404019" y="2571750"/>
            <a:ext cx="3670827" cy="2240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«ПОСЛЕ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предложенных решений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9B1EC1-456E-419F-BE03-DE3B28DB2744}"/>
              </a:ext>
            </a:extLst>
          </p:cNvPr>
          <p:cNvSpPr/>
          <p:nvPr/>
        </p:nvSpPr>
        <p:spPr>
          <a:xfrm>
            <a:off x="4074846" y="3858173"/>
            <a:ext cx="4792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Указать сроки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затраченные на внедрение (в месяцах)</a:t>
            </a:r>
          </a:p>
        </p:txBody>
      </p:sp>
    </p:spTree>
    <p:extLst>
      <p:ext uri="{BB962C8B-B14F-4D97-AF65-F5344CB8AC3E}">
        <p14:creationId xmlns:p14="http://schemas.microsoft.com/office/powerpoint/2010/main" val="156365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Эффект, срок окупаемости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BBD3CA-E5DF-4621-A99C-ADA38131A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1"/>
            <a:ext cx="8335960" cy="238223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Стоимость решения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Указать сумму затрат на реализацию предложенного решения и привлечение сторонних организаций для внедрения</a:t>
            </a:r>
          </a:p>
          <a:p>
            <a:pPr marL="0" indent="0">
              <a:lnSpc>
                <a:spcPct val="110000"/>
              </a:lnSpc>
              <a:buNone/>
            </a:pPr>
            <a:endParaRPr lang="ru-RU" dirty="0"/>
          </a:p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Экономический эффект: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Указать экономический эффект от достигнутых результатов.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DE42F3-1F1D-4647-9EFE-34F18E990E55}"/>
              </a:ext>
            </a:extLst>
          </p:cNvPr>
          <p:cNvSpPr/>
          <p:nvPr/>
        </p:nvSpPr>
        <p:spPr>
          <a:xfrm>
            <a:off x="395290" y="3684281"/>
            <a:ext cx="8596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Описать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возможность тиражирования и получения дополнительных эффектов и необходимые для этого условия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71A693B-0223-4652-9345-5BB5A977FA10}"/>
              </a:ext>
            </a:extLst>
          </p:cNvPr>
          <p:cNvSpPr txBox="1">
            <a:spLocks/>
          </p:cNvSpPr>
          <p:nvPr/>
        </p:nvSpPr>
        <p:spPr bwMode="auto">
          <a:xfrm>
            <a:off x="404018" y="3128015"/>
            <a:ext cx="643350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914400"/>
            <a:r>
              <a:rPr lang="ru-RU" dirty="0"/>
              <a:t>Возможность тиражирования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203956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0D5EF-9409-4F40-BC28-69EB81549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Итоги внедрения ППУ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26C50CBB-DEF2-48BB-A12A-0A58EF7C88DE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044792965"/>
              </p:ext>
            </p:extLst>
          </p:nvPr>
        </p:nvGraphicFramePr>
        <p:xfrm>
          <a:off x="1787526" y="1477540"/>
          <a:ext cx="5568952" cy="139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2238">
                  <a:extLst>
                    <a:ext uri="{9D8B030D-6E8A-4147-A177-3AD203B41FA5}">
                      <a16:colId xmlns:a16="http://schemas.microsoft.com/office/drawing/2014/main" val="3663136303"/>
                    </a:ext>
                  </a:extLst>
                </a:gridCol>
                <a:gridCol w="1392238">
                  <a:extLst>
                    <a:ext uri="{9D8B030D-6E8A-4147-A177-3AD203B41FA5}">
                      <a16:colId xmlns:a16="http://schemas.microsoft.com/office/drawing/2014/main" val="1880747675"/>
                    </a:ext>
                  </a:extLst>
                </a:gridCol>
                <a:gridCol w="1392238">
                  <a:extLst>
                    <a:ext uri="{9D8B030D-6E8A-4147-A177-3AD203B41FA5}">
                      <a16:colId xmlns:a16="http://schemas.microsoft.com/office/drawing/2014/main" val="4228012661"/>
                    </a:ext>
                  </a:extLst>
                </a:gridCol>
                <a:gridCol w="1392238">
                  <a:extLst>
                    <a:ext uri="{9D8B030D-6E8A-4147-A177-3AD203B41FA5}">
                      <a16:colId xmlns:a16="http://schemas.microsoft.com/office/drawing/2014/main" val="4267039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Скорость реализации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Срок окупаемости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Экономический эффект (в год)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Возможность тиражирования)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788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6 месяцев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3-6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тыс.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пределах предприятия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53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7554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0D3BB6-0160-46DD-B259-B473A4F1D32F}"/>
              </a:ext>
            </a:extLst>
          </p:cNvPr>
          <p:cNvSpPr txBox="1"/>
          <p:nvPr/>
        </p:nvSpPr>
        <p:spPr>
          <a:xfrm>
            <a:off x="1652059" y="2923647"/>
            <a:ext cx="4544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accent1"/>
                </a:solidFill>
                <a:latin typeface="+mj-lt"/>
              </a:rPr>
              <a:t>* Таблица является обязательной к заполнению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2CADB-876D-483F-BDBB-821FC9FD9D06}"/>
              </a:ext>
            </a:extLst>
          </p:cNvPr>
          <p:cNvSpPr txBox="1"/>
          <p:nvPr/>
        </p:nvSpPr>
        <p:spPr>
          <a:xfrm>
            <a:off x="395289" y="688853"/>
            <a:ext cx="83359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Заполните таблицу с итогами внедрения ППУ, при необходимости добавьте дополнительные ячейки/описание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09473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19" y="274778"/>
            <a:ext cx="8335961" cy="432197"/>
          </a:xfrm>
        </p:spPr>
        <p:txBody>
          <a:bodyPr/>
          <a:lstStyle/>
          <a:p>
            <a:r>
              <a:rPr lang="ru-RU" sz="1800" dirty="0"/>
              <a:t>Дополнительные фотографии или видео ролики, по которым можно понять суть решения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8F67A6-CF0E-4D67-8B44-21BD803145DE}"/>
              </a:ext>
            </a:extLst>
          </p:cNvPr>
          <p:cNvSpPr/>
          <p:nvPr/>
        </p:nvSpPr>
        <p:spPr>
          <a:xfrm>
            <a:off x="404019" y="933688"/>
            <a:ext cx="3892296" cy="265990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06237D5-38AE-4E56-AF37-80FF5FE11C21}"/>
              </a:ext>
            </a:extLst>
          </p:cNvPr>
          <p:cNvSpPr/>
          <p:nvPr/>
        </p:nvSpPr>
        <p:spPr>
          <a:xfrm>
            <a:off x="4572001" y="933688"/>
            <a:ext cx="3892296" cy="2659904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A2275-7379-429C-BC52-95F05665AECC}"/>
              </a:ext>
            </a:extLst>
          </p:cNvPr>
          <p:cNvSpPr txBox="1"/>
          <p:nvPr/>
        </p:nvSpPr>
        <p:spPr>
          <a:xfrm>
            <a:off x="493776" y="3840480"/>
            <a:ext cx="363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6388B-A650-4B61-A81F-6107DF7A165D}"/>
              </a:ext>
            </a:extLst>
          </p:cNvPr>
          <p:cNvSpPr txBox="1"/>
          <p:nvPr/>
        </p:nvSpPr>
        <p:spPr>
          <a:xfrm>
            <a:off x="4789249" y="3840480"/>
            <a:ext cx="363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</p:txBody>
      </p:sp>
    </p:spTree>
    <p:extLst>
      <p:ext uri="{BB962C8B-B14F-4D97-AF65-F5344CB8AC3E}">
        <p14:creationId xmlns:p14="http://schemas.microsoft.com/office/powerpoint/2010/main" val="3349387571"/>
      </p:ext>
    </p:extLst>
  </p:cSld>
  <p:clrMapOvr>
    <a:masterClrMapping/>
  </p:clrMapOvr>
</p:sld>
</file>

<file path=ppt/theme/theme1.xml><?xml version="1.0" encoding="utf-8"?>
<a:theme xmlns:a="http://schemas.openxmlformats.org/drawingml/2006/main" name="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34172</TotalTime>
  <Words>656</Words>
  <Application>Microsoft Office PowerPoint</Application>
  <PresentationFormat>Экран (16:9)</PresentationFormat>
  <Paragraphs>93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CIDFont+F3</vt:lpstr>
      <vt:lpstr>Times New Roman</vt:lpstr>
      <vt:lpstr>Verdana</vt:lpstr>
      <vt:lpstr>ФЦК</vt:lpstr>
      <vt:lpstr>Предложение по улучшению (в рамках конкурса лучших практик по производительности труда)</vt:lpstr>
      <vt:lpstr>Общая информация </vt:lpstr>
      <vt:lpstr>&lt;Краткая формулировка решения&gt;  Формулировка решения должна быть логически связана с сутью основного результата предприятия (приведено ниже).</vt:lpstr>
      <vt:lpstr>Проблема</vt:lpstr>
      <vt:lpstr>Решение</vt:lpstr>
      <vt:lpstr>Эффект, срок окупаемости</vt:lpstr>
      <vt:lpstr>Итоги внедрения ППУ</vt:lpstr>
      <vt:lpstr>Дополнительные фотографии или видео ролики, по которым можно понять суть решения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 АНО "Федеральный центр компетенций в сфере производительности труда"</dc:title>
  <dc:creator>PC-Asus</dc:creator>
  <cp:lastModifiedBy>Панов</cp:lastModifiedBy>
  <cp:revision>319</cp:revision>
  <dcterms:created xsi:type="dcterms:W3CDTF">2019-04-23T07:48:23Z</dcterms:created>
  <dcterms:modified xsi:type="dcterms:W3CDTF">2023-01-30T12:38:28Z</dcterms:modified>
</cp:coreProperties>
</file>